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61" r:id="rId5"/>
    <p:sldId id="258" r:id="rId6"/>
    <p:sldId id="263" r:id="rId7"/>
    <p:sldId id="264" r:id="rId8"/>
    <p:sldId id="262" r:id="rId9"/>
    <p:sldId id="259" r:id="rId10"/>
    <p:sldId id="268" r:id="rId11"/>
    <p:sldId id="270" r:id="rId12"/>
    <p:sldId id="269" r:id="rId13"/>
    <p:sldId id="266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497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2F63-1D16-4C86-B94A-F2B78F78D35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2388-F690-4B33-9A34-87766BDB2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3855" y="4857760"/>
            <a:ext cx="9144000" cy="571504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900" dirty="0" smtClean="0">
                <a:latin typeface="Arial" pitchFamily="34" charset="0"/>
                <a:cs typeface="Arial" pitchFamily="34" charset="0"/>
              </a:rPr>
              <a:t>МИНСКИЙ ЗАВОД ШЕСТЕРЕН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79534"/>
            <a:ext cx="5514975" cy="35067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3" y="40719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Прайс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93429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285859"/>
          <a:ext cx="8286807" cy="4813063"/>
        </p:xfrm>
        <a:graphic>
          <a:graphicData uri="http://schemas.openxmlformats.org/drawingml/2006/table">
            <a:tbl>
              <a:tblPr/>
              <a:tblGrid>
                <a:gridCol w="425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Сверла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центровочные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3,15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Сверла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спиральные с коническим хвостовиком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Сверла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спиральные удлиненные  с коническим хвостовиком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Сверла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спиральные  с  цилиндрическим хвостовиком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Сверла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центровочные с предохранительным конусом односторонние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38,5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Зенкеры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цельные четырехзубые с  коническим хвостовиком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16,82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36,45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Зенкеры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цельные трехзубые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5,05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80,06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Зенкеры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конические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Долбяк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дисковый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174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Долбяк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хвостовой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Долбяк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чашечный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Шестерня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обкатная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Метчики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для резьбы согласно ГОСТ 6227, ГОСТ 3449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Фреза шпоночная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согласно ГОСТ 9140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Фреза дисковая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пазовая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9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Фрезы концевые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согласно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16225 ,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23247-78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17025-75 (с цилиндр. хвостовиком)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9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Фрезы червячные 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чистовые для шлицевых валов с эвольвентным профилем согласно ГОСТ 6637-80, ГОСТ 8027-86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Фрезы червячные 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однозаходные согласно ГОСТ 9324-81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Протяжки шпоночные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согласно ГОСТ 18219-90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Протяжки круглые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9126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9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Протяжки шлицевые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28442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  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    93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76" marR="34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3" y="40719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500042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Прайс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93429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34" y="1071546"/>
          <a:ext cx="8143932" cy="4912206"/>
        </p:xfrm>
        <a:graphic>
          <a:graphicData uri="http://schemas.openxmlformats.org/drawingml/2006/table">
            <a:tbl>
              <a:tblPr/>
              <a:tblGrid>
                <a:gridCol w="41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Размеры державки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долбежные ГОСТ 5688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Размеры державки согласно ГОСТ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расточныеГОСТ 5688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Размеры державки согласно ГОСТ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фасочные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канавочные ГОСТ 5688, ГОСТ 10047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Размеры державки согласно ГОСТ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токарный отрезные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16х10х100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20х12х120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40х25х200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радиусные токарные ГОСТ 5688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Размеры державки согласно ГОСТ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для трапецеидальной резьбы ГОСТ 18885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10х40х120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12х50х140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16х60х170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20х80х200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25х100х240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7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Резцы токарные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проходные прямые, ГОСТ 18878-73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Токарные отогнутые с пластинками  из тв. сплава ГОСТ 5688 ГОСТ 18877-73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токарные проходной упорный изогнутый ГОСТ 18879-73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20х20х100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40х25х200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16х12х100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25х20х140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40х25х200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16х16х110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проходной упорный прямой ГОСТ 18879-73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16х16х80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25х16х120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32х20х140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84" marR="39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3" y="40719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Прайс</a:t>
            </a:r>
            <a:r>
              <a:rPr lang="ru-RU" dirty="0" smtClean="0"/>
              <a:t> лист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93429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428736"/>
          <a:ext cx="8286808" cy="4032264"/>
        </p:xfrm>
        <a:graphic>
          <a:graphicData uri="http://schemas.openxmlformats.org/drawingml/2006/table">
            <a:tbl>
              <a:tblPr/>
              <a:tblGrid>
                <a:gridCol w="425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подрезной отогнутый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ГОСТ 18880-73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40х25х200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16х12х100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20х16х120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25х20х140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резьбовой для наружной резьбы ГОСТ 18885-73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16х10х100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расточной для сквозных отверстий ГОСТ 18882-73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16х16х170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20х20х140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20х20х200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25х25х200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25х25х240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16х12х170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20х16х200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25х20х240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расточной для глухих отверстий ГОСТ 18883-73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20х20х170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25х25х200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16х16х140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16х12х170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25х20х240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Резец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токарный расточной для внутренней резьбы ГОСТ 18885-73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12х12х140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16х16х170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20х20х200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13" y="428340"/>
            <a:ext cx="2899654" cy="18437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428604"/>
            <a:ext cx="4714908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69479" y="1442591"/>
            <a:ext cx="4860305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ОАО «МИНСКИЙ ЗАВОД ШЕСТЕРЕН»</a:t>
            </a:r>
          </a:p>
          <a:p>
            <a:pPr algn="just"/>
            <a:r>
              <a:rPr lang="ru-RU" dirty="0" smtClean="0"/>
              <a:t>Республика Беларусь, г. Минск, 220037</a:t>
            </a:r>
          </a:p>
          <a:p>
            <a:pPr algn="just"/>
            <a:r>
              <a:rPr lang="ru-RU" dirty="0" smtClean="0"/>
              <a:t>ул. Долгобродская, 17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2643182"/>
            <a:ext cx="3500462" cy="16004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ОТДЕЛ МАРКЕТИНГА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/>
              <a:t>Макаревич Ирина Евгеньевна</a:t>
            </a:r>
            <a:endParaRPr lang="ru-RU" sz="1600" dirty="0" smtClean="0"/>
          </a:p>
          <a:p>
            <a:pPr algn="just"/>
            <a:r>
              <a:rPr lang="ru-RU" sz="1600" dirty="0" smtClean="0"/>
              <a:t>   Должность:  начальник отдела</a:t>
            </a:r>
          </a:p>
          <a:p>
            <a:pPr algn="just"/>
            <a:r>
              <a:rPr lang="ru-RU" sz="1600" dirty="0" smtClean="0"/>
              <a:t>   Телефон: +</a:t>
            </a:r>
            <a:r>
              <a:rPr lang="ru-RU" sz="1600" smtClean="0"/>
              <a:t>375 </a:t>
            </a:r>
            <a:r>
              <a:rPr lang="ru-RU" sz="1600" smtClean="0"/>
              <a:t>17</a:t>
            </a:r>
            <a:r>
              <a:rPr lang="ru-RU" sz="1600" smtClean="0"/>
              <a:t> </a:t>
            </a:r>
            <a:r>
              <a:rPr lang="ru-RU" sz="1600"/>
              <a:t>236 98 88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  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Реклама МЗШ\Маркетинг\newscan\ZDANI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928958" cy="2718128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accent1"/>
            </a:solidFill>
            <a:miter lim="800000"/>
          </a:ln>
          <a:effectLst>
            <a:outerShdw blurRad="50800" dist="50800" dir="5400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14743" y="857232"/>
            <a:ext cx="4929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/>
            <a:r>
              <a:rPr lang="ru-RU" sz="1600" dirty="0" smtClean="0"/>
              <a:t>ИЦ ИПУ ОАО «Минский завод шестерён» осуществляет полный цикл изготовления инструмента для обеспечения собственного производства (90%), а также осуществляет  обеспечение инструментом  </a:t>
            </a:r>
            <a:r>
              <a:rPr lang="ru-RU" sz="1600" dirty="0" err="1" smtClean="0"/>
              <a:t>Лепельскиий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ремонтно</a:t>
            </a:r>
            <a:r>
              <a:rPr lang="ru-RU" sz="1600" dirty="0" smtClean="0"/>
              <a:t>- механический завод ,осуществляет поставки на </a:t>
            </a:r>
            <a:r>
              <a:rPr lang="ru-RU" sz="1600" dirty="0" err="1" smtClean="0"/>
              <a:t>ГЗСУ,БЗДТиА</a:t>
            </a:r>
            <a:r>
              <a:rPr lang="ru-RU" sz="1600" dirty="0" smtClean="0"/>
              <a:t>, ММЗ, Бобруйск </a:t>
            </a:r>
            <a:r>
              <a:rPr lang="ru-RU" sz="1600" dirty="0" err="1" smtClean="0"/>
              <a:t>Агромаш</a:t>
            </a:r>
            <a:r>
              <a:rPr lang="ru-RU" sz="1600" dirty="0" smtClean="0"/>
              <a:t>, и другие предприятия РБ.</a:t>
            </a:r>
          </a:p>
          <a:p>
            <a:pPr algn="just" defTabSz="684000"/>
            <a:r>
              <a:rPr lang="ru-RU" sz="1600" dirty="0" smtClean="0"/>
              <a:t>Полный цикл </a:t>
            </a:r>
            <a:r>
              <a:rPr lang="ru-RU" sz="1600" dirty="0" err="1" smtClean="0"/>
              <a:t>предпологает</a:t>
            </a:r>
            <a:r>
              <a:rPr lang="ru-RU" sz="1600" dirty="0" smtClean="0"/>
              <a:t> собственное производство:</a:t>
            </a:r>
          </a:p>
          <a:p>
            <a:pPr algn="just" defTabSz="684000"/>
            <a:r>
              <a:rPr lang="ru-RU" sz="1600" dirty="0" smtClean="0"/>
              <a:t>1)Кузнечное (свободная ковка) -до 70кг</a:t>
            </a:r>
          </a:p>
          <a:p>
            <a:pPr algn="just" defTabSz="684000"/>
            <a:r>
              <a:rPr lang="ru-RU" sz="1600" dirty="0" smtClean="0"/>
              <a:t>2)Заготовительное (отрезание заготовок )-</a:t>
            </a:r>
            <a:r>
              <a:rPr lang="de-DE" sz="1600" dirty="0" smtClean="0"/>
              <a:t>ø</a:t>
            </a:r>
            <a:r>
              <a:rPr lang="ru-RU" sz="1600" dirty="0" smtClean="0"/>
              <a:t>до 400мм</a:t>
            </a:r>
          </a:p>
          <a:p>
            <a:pPr algn="just" defTabSz="684000"/>
            <a:r>
              <a:rPr lang="ru-RU" sz="1600" dirty="0" smtClean="0"/>
              <a:t>3)Термическое отделение: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857628"/>
            <a:ext cx="806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3.1)Закалочные шахтные печи . До 6 м</a:t>
            </a:r>
          </a:p>
          <a:p>
            <a:pPr algn="just"/>
            <a:r>
              <a:rPr lang="ru-RU" sz="1600" dirty="0" smtClean="0"/>
              <a:t>3.2)Печи камерные (отпуск/отжиг)</a:t>
            </a:r>
          </a:p>
          <a:p>
            <a:pPr algn="just"/>
            <a:r>
              <a:rPr lang="ru-RU" sz="1600" dirty="0" smtClean="0"/>
              <a:t>3.3) Печи нагревательные (газопламенные)</a:t>
            </a:r>
          </a:p>
          <a:p>
            <a:pPr algn="just"/>
            <a:r>
              <a:rPr lang="ru-RU" sz="1600" dirty="0" smtClean="0"/>
              <a:t>3.4)Печи закалочные с защитной средой:</a:t>
            </a:r>
          </a:p>
          <a:p>
            <a:pPr algn="just"/>
            <a:r>
              <a:rPr lang="ru-RU" sz="1600" dirty="0" smtClean="0"/>
              <a:t>Бариевые ванны(</a:t>
            </a:r>
            <a:r>
              <a:rPr lang="de-DE" sz="1600" dirty="0" smtClean="0"/>
              <a:t>ø</a:t>
            </a:r>
            <a:r>
              <a:rPr lang="ru-RU" sz="1600" dirty="0" smtClean="0"/>
              <a:t>300х450)мм</a:t>
            </a:r>
          </a:p>
          <a:p>
            <a:pPr algn="just"/>
            <a:r>
              <a:rPr lang="ru-RU" sz="1600" dirty="0" err="1" smtClean="0"/>
              <a:t>Солянные</a:t>
            </a:r>
            <a:r>
              <a:rPr lang="ru-RU" sz="1600" dirty="0" smtClean="0"/>
              <a:t> ванны (</a:t>
            </a:r>
            <a:r>
              <a:rPr lang="de-DE" sz="1600" dirty="0" smtClean="0"/>
              <a:t>ø</a:t>
            </a:r>
            <a:r>
              <a:rPr lang="ru-RU" sz="1600" dirty="0" smtClean="0"/>
              <a:t>300х450)мм</a:t>
            </a:r>
          </a:p>
          <a:p>
            <a:pPr algn="just"/>
            <a:r>
              <a:rPr lang="ru-RU" sz="1600" dirty="0" smtClean="0"/>
              <a:t>Отпускные ванны с селитрой (</a:t>
            </a:r>
            <a:r>
              <a:rPr lang="de-DE" sz="1600" dirty="0" smtClean="0"/>
              <a:t>ø</a:t>
            </a:r>
            <a:r>
              <a:rPr lang="ru-RU" sz="1600" dirty="0" smtClean="0"/>
              <a:t>300х450)мм</a:t>
            </a:r>
          </a:p>
          <a:p>
            <a:pPr algn="just"/>
            <a:r>
              <a:rPr lang="ru-RU" sz="1600" dirty="0" smtClean="0"/>
              <a:t> -Максимальная температура нагрева до 1500°С.</a:t>
            </a:r>
          </a:p>
          <a:p>
            <a:pPr algn="just"/>
            <a:r>
              <a:rPr lang="ru-RU" sz="1600" dirty="0" smtClean="0"/>
              <a:t>-</a:t>
            </a:r>
            <a:r>
              <a:rPr lang="ru-RU" sz="1600" dirty="0" err="1" smtClean="0"/>
              <a:t>Максималные</a:t>
            </a:r>
            <a:r>
              <a:rPr lang="ru-RU" sz="1600" dirty="0" smtClean="0"/>
              <a:t> габаритные размеры составляют 1000мм </a:t>
            </a:r>
            <a:r>
              <a:rPr lang="ru-RU" sz="1600" dirty="0" err="1" smtClean="0"/>
              <a:t>х</a:t>
            </a:r>
            <a:r>
              <a:rPr lang="ru-RU" sz="1600" dirty="0" smtClean="0"/>
              <a:t> 6000мм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ИПУ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pic>
        <p:nvPicPr>
          <p:cNvPr id="13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Реклама МЗШ\Маркетинг\newscan\ZDANI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2928958" cy="2718128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accent1"/>
            </a:solidFill>
            <a:miter lim="800000"/>
          </a:ln>
          <a:effectLst>
            <a:outerShdw blurRad="50800" dist="50800" dir="5400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14743" y="857232"/>
            <a:ext cx="4929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/>
            <a:r>
              <a:rPr lang="ru-RU" sz="1600" dirty="0" smtClean="0"/>
              <a:t>3.4) Печи для ХТО</a:t>
            </a:r>
          </a:p>
          <a:p>
            <a:pPr algn="just" defTabSz="684000"/>
            <a:r>
              <a:rPr lang="ru-RU" sz="1600" dirty="0" smtClean="0"/>
              <a:t>3.5)  Дробеструйная очистка металла</a:t>
            </a:r>
          </a:p>
          <a:p>
            <a:pPr algn="just" defTabSz="684000"/>
            <a:r>
              <a:rPr lang="ru-RU" sz="1600" dirty="0" smtClean="0"/>
              <a:t>3.6)  Пресса для рихтовки и правки</a:t>
            </a:r>
          </a:p>
          <a:p>
            <a:pPr algn="just" defTabSz="684000"/>
            <a:r>
              <a:rPr lang="ru-RU" sz="1600" dirty="0" smtClean="0"/>
              <a:t>3.7) Оборудование для зачистки центровочных отверстий</a:t>
            </a:r>
          </a:p>
          <a:p>
            <a:pPr algn="just" defTabSz="684000"/>
            <a:r>
              <a:rPr lang="ru-RU" sz="1600" dirty="0" smtClean="0"/>
              <a:t>3.8) Контроль  качества ТО:</a:t>
            </a:r>
          </a:p>
          <a:p>
            <a:pPr algn="just" defTabSz="684000"/>
            <a:r>
              <a:rPr lang="ru-RU" sz="1600" dirty="0" smtClean="0"/>
              <a:t>-микрошлиф </a:t>
            </a:r>
            <a:r>
              <a:rPr lang="de-DE" sz="1600" dirty="0" smtClean="0"/>
              <a:t>ø</a:t>
            </a:r>
            <a:endParaRPr lang="ru-RU" sz="1600" dirty="0" smtClean="0"/>
          </a:p>
          <a:p>
            <a:pPr algn="just" defTabSz="684000"/>
            <a:r>
              <a:rPr lang="ru-RU" sz="1600" dirty="0" smtClean="0"/>
              <a:t>-твердомеры (</a:t>
            </a:r>
            <a:r>
              <a:rPr lang="de-DE" sz="1600" dirty="0" smtClean="0"/>
              <a:t>HRC</a:t>
            </a:r>
            <a:r>
              <a:rPr lang="ru-RU" sz="1600" dirty="0" smtClean="0"/>
              <a:t>; </a:t>
            </a:r>
            <a:r>
              <a:rPr lang="de-DE" sz="1600" dirty="0" smtClean="0"/>
              <a:t>HB</a:t>
            </a:r>
            <a:r>
              <a:rPr lang="ru-RU" sz="1600" dirty="0" smtClean="0"/>
              <a:t>;</a:t>
            </a:r>
            <a:r>
              <a:rPr lang="de-DE" sz="1600" dirty="0" smtClean="0"/>
              <a:t> V</a:t>
            </a:r>
            <a:r>
              <a:rPr lang="ru-RU" sz="1600" dirty="0" smtClean="0"/>
              <a:t>)</a:t>
            </a:r>
          </a:p>
          <a:p>
            <a:pPr algn="just" defTabSz="684000"/>
            <a:r>
              <a:rPr lang="ru-RU" sz="1600" dirty="0" smtClean="0"/>
              <a:t>-центра контрольные 2000мм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ИПУ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pic>
        <p:nvPicPr>
          <p:cNvPr id="13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1643050"/>
            <a:ext cx="8072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/>
            <a:r>
              <a:rPr lang="en-US" dirty="0" smtClean="0"/>
              <a:t>	</a:t>
            </a:r>
            <a:r>
              <a:rPr lang="ru-RU" dirty="0" smtClean="0"/>
              <a:t>Опираясь на более чем шестидесятилетний производственный опыт, постоянное совершенствование технологий и компетентность персонала, инструментально производственное управление может предложить следующие формы сотрудничества: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• </a:t>
            </a:r>
            <a:r>
              <a:rPr lang="ru-RU" dirty="0" smtClean="0"/>
              <a:t>изготовление режущего инструмента ( резцы, фрезы ,зенкера, протяжки, прошивки;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• </a:t>
            </a:r>
            <a:r>
              <a:rPr lang="ru-RU" dirty="0" smtClean="0"/>
              <a:t>изготовление средств контроля (скобы, пробки, калибры, кольца </a:t>
            </a:r>
            <a:r>
              <a:rPr lang="ru-RU" dirty="0" err="1" smtClean="0"/>
              <a:t>контольные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• </a:t>
            </a:r>
            <a:r>
              <a:rPr lang="ru-RU" dirty="0" smtClean="0"/>
              <a:t>изготовление приспособлений для механической обработки 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•  </a:t>
            </a:r>
            <a:r>
              <a:rPr lang="ru-RU" dirty="0" smtClean="0"/>
              <a:t>изготовление  и ремонт штампов для горячей штамповки ;</a:t>
            </a:r>
            <a:endParaRPr lang="en-US" dirty="0" smtClean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•  </a:t>
            </a:r>
            <a:r>
              <a:rPr lang="ru-RU" dirty="0" smtClean="0"/>
              <a:t>изготовление и ремонт штампов молотовых 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357982" cy="7143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</a:t>
            </a:r>
            <a:r>
              <a:rPr lang="ru-RU" smtClean="0"/>
              <a:t>ИНСТРУМЕНТАЛЬНО ПРОИЗВОДСТВЕННОГО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ИЗГОТОВЛЕНИЕ СЛОЖНО РЕЖУЩЕГО ИНСТРУМЕНТА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86130" y="895332"/>
            <a:ext cx="5143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/>
            <a:r>
              <a:rPr lang="en-US" sz="1700" dirty="0" smtClean="0"/>
              <a:t>	</a:t>
            </a:r>
            <a:r>
              <a:rPr lang="ru-RU" sz="1700" dirty="0" smtClean="0"/>
              <a:t>а)Фрезы червячные:</a:t>
            </a:r>
          </a:p>
          <a:p>
            <a:pPr algn="just" defTabSz="684000"/>
            <a:r>
              <a:rPr lang="ru-RU" sz="1700" dirty="0" smtClean="0"/>
              <a:t>- Класс точности В</a:t>
            </a:r>
          </a:p>
          <a:p>
            <a:pPr algn="just" defTabSz="684000"/>
            <a:r>
              <a:rPr lang="ru-RU" sz="1700" dirty="0" smtClean="0"/>
              <a:t>- </a:t>
            </a:r>
            <a:r>
              <a:rPr lang="de-DE" sz="1700" dirty="0" smtClean="0"/>
              <a:t>Max </a:t>
            </a:r>
            <a:r>
              <a:rPr lang="ru-RU" sz="1700" dirty="0" smtClean="0"/>
              <a:t>модуль </a:t>
            </a:r>
            <a:r>
              <a:rPr lang="de-DE" sz="1700" dirty="0" smtClean="0"/>
              <a:t>m</a:t>
            </a:r>
            <a:r>
              <a:rPr lang="en-US" sz="1700" dirty="0" smtClean="0"/>
              <a:t>=6.5</a:t>
            </a:r>
          </a:p>
          <a:p>
            <a:pPr algn="just" defTabSz="684000"/>
            <a:r>
              <a:rPr lang="en-US" sz="1700" dirty="0" smtClean="0"/>
              <a:t>-</a:t>
            </a:r>
            <a:r>
              <a:rPr lang="de-DE" sz="1700" dirty="0" smtClean="0"/>
              <a:t>Max ø 160</a:t>
            </a:r>
            <a:r>
              <a:rPr lang="ru-RU" sz="1700" dirty="0" smtClean="0"/>
              <a:t>мм</a:t>
            </a:r>
          </a:p>
          <a:p>
            <a:pPr algn="just" defTabSz="684000"/>
            <a:r>
              <a:rPr lang="ru-RU" sz="1700" dirty="0" smtClean="0"/>
              <a:t>               б) Фрезы фасонные</a:t>
            </a:r>
          </a:p>
          <a:p>
            <a:pPr algn="just" defTabSz="684000"/>
            <a:r>
              <a:rPr lang="ru-RU" sz="1700" dirty="0" smtClean="0"/>
              <a:t>               в) Зенкеры:</a:t>
            </a:r>
          </a:p>
          <a:p>
            <a:pPr algn="just" defTabSz="684000"/>
            <a:r>
              <a:rPr lang="ru-RU" sz="1700" dirty="0" smtClean="0"/>
              <a:t>-цельные</a:t>
            </a:r>
          </a:p>
          <a:p>
            <a:pPr algn="just" defTabSz="684000"/>
            <a:r>
              <a:rPr lang="ru-RU" sz="1700" dirty="0" smtClean="0"/>
              <a:t>-сборные</a:t>
            </a:r>
          </a:p>
          <a:p>
            <a:pPr algn="just" defTabSz="684000"/>
            <a:r>
              <a:rPr lang="ru-RU" sz="1700" dirty="0" smtClean="0"/>
              <a:t>              г) Протяжка шпоночная:</a:t>
            </a:r>
          </a:p>
          <a:p>
            <a:pPr algn="just" defTabSz="684000"/>
            <a:r>
              <a:rPr lang="ru-RU" sz="1700" dirty="0" smtClean="0"/>
              <a:t>-Мах длинна 1600мм</a:t>
            </a:r>
          </a:p>
          <a:p>
            <a:pPr algn="just" defTabSz="684000"/>
            <a:r>
              <a:rPr lang="ru-RU" sz="1700" dirty="0" smtClean="0"/>
              <a:t>-Круглые мах </a:t>
            </a:r>
            <a:r>
              <a:rPr lang="de-DE" sz="1700" dirty="0" smtClean="0"/>
              <a:t>ø</a:t>
            </a:r>
            <a:r>
              <a:rPr lang="ru-RU" sz="1700" dirty="0" smtClean="0"/>
              <a:t>120мм</a:t>
            </a:r>
          </a:p>
          <a:p>
            <a:pPr algn="just" defTabSz="684000"/>
            <a:r>
              <a:rPr lang="ru-RU" sz="1700" dirty="0" smtClean="0"/>
              <a:t>-Шлицевые (</a:t>
            </a:r>
            <a:r>
              <a:rPr lang="ru-RU" sz="1700" dirty="0" err="1" smtClean="0"/>
              <a:t>эвольвентные</a:t>
            </a:r>
            <a:r>
              <a:rPr lang="ru-RU" sz="1700" dirty="0" smtClean="0"/>
              <a:t>, </a:t>
            </a:r>
            <a:r>
              <a:rPr lang="ru-RU" sz="1700" dirty="0" err="1" smtClean="0"/>
              <a:t>прямобочные</a:t>
            </a:r>
            <a:r>
              <a:rPr lang="ru-RU" sz="1700" dirty="0" smtClean="0"/>
              <a:t>.)</a:t>
            </a:r>
          </a:p>
          <a:p>
            <a:pPr algn="just" defTabSz="684000"/>
            <a:r>
              <a:rPr lang="ru-RU" sz="1700" dirty="0" smtClean="0"/>
              <a:t>-Прошивки</a:t>
            </a:r>
          </a:p>
          <a:p>
            <a:pPr algn="just" defTabSz="684000"/>
            <a:r>
              <a:rPr lang="ru-RU" sz="1700" dirty="0" smtClean="0"/>
              <a:t>            </a:t>
            </a:r>
            <a:r>
              <a:rPr lang="ru-RU" sz="1700" dirty="0" err="1" smtClean="0"/>
              <a:t>д</a:t>
            </a:r>
            <a:r>
              <a:rPr lang="ru-RU" sz="1700" dirty="0" smtClean="0"/>
              <a:t>) </a:t>
            </a:r>
            <a:r>
              <a:rPr lang="ru-RU" sz="1700" dirty="0" err="1" smtClean="0"/>
              <a:t>Долбяки</a:t>
            </a:r>
            <a:r>
              <a:rPr lang="ru-RU" sz="1700" dirty="0" smtClean="0"/>
              <a:t>:</a:t>
            </a:r>
          </a:p>
          <a:p>
            <a:pPr algn="just" defTabSz="684000"/>
            <a:r>
              <a:rPr lang="ru-RU" sz="1700" dirty="0" smtClean="0"/>
              <a:t>-Чашечный мах </a:t>
            </a:r>
            <a:r>
              <a:rPr lang="de-DE" sz="1700" dirty="0" smtClean="0"/>
              <a:t>m</a:t>
            </a:r>
            <a:r>
              <a:rPr lang="en-US" sz="1700" dirty="0" smtClean="0"/>
              <a:t>=6.5</a:t>
            </a:r>
            <a:r>
              <a:rPr lang="ru-RU" sz="1700" dirty="0" smtClean="0"/>
              <a:t>мм, </a:t>
            </a:r>
            <a:r>
              <a:rPr lang="ru-RU" sz="1700" dirty="0" err="1" smtClean="0"/>
              <a:t>класссточности</a:t>
            </a:r>
            <a:r>
              <a:rPr lang="ru-RU" sz="1700" dirty="0" smtClean="0"/>
              <a:t> В</a:t>
            </a:r>
          </a:p>
          <a:p>
            <a:pPr algn="just" defTabSz="684000"/>
            <a:endParaRPr lang="ru-RU" sz="1700" dirty="0" smtClean="0"/>
          </a:p>
          <a:p>
            <a:pPr algn="just" defTabSz="684000"/>
            <a:endParaRPr lang="ru-RU" sz="1700" dirty="0" smtClean="0"/>
          </a:p>
          <a:p>
            <a:pPr algn="just" defTabSz="684000"/>
            <a:endParaRPr lang="ru-RU" sz="1700" dirty="0" smtClean="0"/>
          </a:p>
          <a:p>
            <a:pPr algn="just" defTabSz="684000"/>
            <a:endParaRPr lang="ru-RU" sz="1700" dirty="0" smtClean="0"/>
          </a:p>
          <a:p>
            <a:pPr algn="just" defTabSz="684000"/>
            <a:r>
              <a:rPr lang="ru-RU" sz="1700" dirty="0" smtClean="0"/>
              <a:t>         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10" y="1142984"/>
            <a:ext cx="1643074" cy="13280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10" y="2571744"/>
            <a:ext cx="1643074" cy="12277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10" y="3887890"/>
            <a:ext cx="1641600" cy="14097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3" descr="D:\Реклама МЗШ\Фото\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610" y="5394409"/>
            <a:ext cx="2571768" cy="6063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6146" name="Picture 2" descr="Ð¤ÑÐµÐ·Ñ Ð¿Ð¾ Ð¼ÐµÑÐ°Ð»Ð»Ñ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142984"/>
            <a:ext cx="1643074" cy="1357322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ÑÐ²ÐµÑÐ»Ð° Ð·ÐµÐ½ÐºÐµÑÐ° ÑÐ¾ÑÐ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09" y="2571745"/>
            <a:ext cx="1643075" cy="1285883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ÑÐ¾ÑÐ¾ ÑÐµÐ·ÑÑ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929067"/>
            <a:ext cx="1681159" cy="1357321"/>
          </a:xfrm>
          <a:prstGeom prst="rect">
            <a:avLst/>
          </a:prstGeom>
          <a:noFill/>
        </p:spPr>
      </p:pic>
      <p:pic>
        <p:nvPicPr>
          <p:cNvPr id="6150" name="Picture 6" descr="ÐÐ°ÑÑÐ¸Ð½ÐºÐ¸ Ð¿Ð¾ Ð·Ð°Ð¿ÑÐ¾ÑÑ ÑÐ¾ÑÐ¾ Ð¿ÑÐ¾ÑÑÐ¶ÐºÐ¸ Ð¿ÑÐ¾ÑÐ¸Ð²ÐºÐ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5357825"/>
            <a:ext cx="2928958" cy="7143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10001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ИЗГОТОВЛЕНИЕ МЕРИТЕЛЬНОГО ИНСТРУМЕНТА И КОНТРОЛЬНО ИЗМЕРИТЕЛЬНЫХ ПРИСПОСОБЛЕНИЙ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46255" y="1571613"/>
            <a:ext cx="5540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>
              <a:buFontTx/>
              <a:buChar char="-"/>
            </a:pPr>
            <a:r>
              <a:rPr lang="ru-RU" sz="1500" dirty="0" smtClean="0"/>
              <a:t>Мах точность 0,002мкм</a:t>
            </a:r>
          </a:p>
          <a:p>
            <a:pPr algn="just" defTabSz="684000">
              <a:buFontTx/>
              <a:buChar char="-"/>
            </a:pPr>
            <a:r>
              <a:rPr lang="ru-RU" sz="1500" dirty="0" smtClean="0"/>
              <a:t>Мах точность при  изготовлении шлицевых/зубчатых соединений:</a:t>
            </a:r>
          </a:p>
          <a:p>
            <a:pPr algn="just" defTabSz="684000">
              <a:buFontTx/>
              <a:buChar char="-"/>
            </a:pPr>
            <a:r>
              <a:rPr lang="ru-RU" sz="1500" dirty="0" smtClean="0"/>
              <a:t> направление =0,002 мкм</a:t>
            </a:r>
          </a:p>
          <a:p>
            <a:pPr algn="just" defTabSz="684000">
              <a:buFontTx/>
              <a:buChar char="-"/>
            </a:pPr>
            <a:r>
              <a:rPr lang="ru-RU" sz="1500" dirty="0" smtClean="0"/>
              <a:t>Накопленная погрешность =0,0045мкм (на 100мм)</a:t>
            </a:r>
          </a:p>
          <a:p>
            <a:pPr algn="just" defTabSz="684000">
              <a:buFontTx/>
              <a:buChar char="-"/>
            </a:pPr>
            <a:r>
              <a:rPr lang="ru-RU" sz="1500" dirty="0" smtClean="0"/>
              <a:t>Погрешность профиля (эвольвент)=0,002мкм (на</a:t>
            </a:r>
            <a:r>
              <a:rPr lang="de-DE" sz="1500" dirty="0" smtClean="0"/>
              <a:t>ø</a:t>
            </a:r>
            <a:r>
              <a:rPr lang="ru-RU" sz="1500" smtClean="0"/>
              <a:t> 100мм)</a:t>
            </a:r>
            <a:endParaRPr lang="ru-RU" sz="1500" dirty="0" smtClean="0"/>
          </a:p>
          <a:p>
            <a:pPr algn="just" defTabSz="684000">
              <a:buFontTx/>
              <a:buChar char="-"/>
            </a:pPr>
            <a:endParaRPr lang="ru-RU" sz="1500" dirty="0" smtClean="0"/>
          </a:p>
          <a:p>
            <a:pPr algn="just" defTabSz="684000">
              <a:buFontTx/>
              <a:buChar char="-"/>
            </a:pPr>
            <a:endParaRPr lang="ru-RU" sz="1500" dirty="0" smtClean="0"/>
          </a:p>
        </p:txBody>
      </p:sp>
      <p:pic>
        <p:nvPicPr>
          <p:cNvPr id="17" name="Содержимое 3" descr="IMG_07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2910" y="1000108"/>
            <a:ext cx="2200201" cy="16430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Рисунок 3" descr="IMG_07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2201051" cy="16439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3" descr="D:\Реклама МЗШ\Фото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1"/>
            <a:ext cx="2199600" cy="16107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122" name="Picture 2" descr="Ð¨Ð»Ð¸ÑÐµÐ²Ð¾Ð¹ ÐºÐ°Ð»Ð¸Ð±Ñ-Ð¿ÑÐ¾Ð±ÐºÐ° 5-30x1,5x9H ÐÐÐ¡Ð¢ 24969-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000108"/>
            <a:ext cx="2214578" cy="1643074"/>
          </a:xfrm>
          <a:prstGeom prst="rect">
            <a:avLst/>
          </a:prstGeom>
          <a:noFill/>
        </p:spPr>
      </p:pic>
      <p:pic>
        <p:nvPicPr>
          <p:cNvPr id="3" name="Picture 2" descr="ÐÐ°ÑÑÐ¸Ð½ÐºÐ¸ Ð¿Ð¾ Ð·Ð°Ð¿ÑÐ¾ÑÑ ÑÐ¾ÑÐ¾ ÐºÐ°Ð»Ð¸Ð±ÑÑ ÑÐµÐ·ÑÐ±Ð¾Ð²ÑÐµ Ð¸ Ð³Ð»Ð°Ð´ÐºÐ¸Ð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429132"/>
            <a:ext cx="2214578" cy="1643074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ÑÐ¾ÑÐ¾ ÐºÐ°Ð»Ð¸Ð±ÑÑ ÑÐµÐ·ÑÐ±Ð¾Ð²ÑÐµ Ð¸ Ð³Ð»Ð°Ð´Ðº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2714620"/>
            <a:ext cx="219074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ПРИСПОСОБЛЕНГИЯ ДЛЯ МЕХАНИЧЕСКОЙ ОБРАБОТКИ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991464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4000"/>
            <a:r>
              <a:rPr lang="ru-RU" sz="1400" dirty="0" smtClean="0"/>
              <a:t>Изготовление станочных приспособлений / контрольных приспособлений и технологической оснастки. (специализированной /универсальной):</a:t>
            </a:r>
          </a:p>
          <a:p>
            <a:pPr algn="just" defTabSz="684000"/>
            <a:r>
              <a:rPr lang="ru-RU" sz="1400" dirty="0" smtClean="0">
                <a:solidFill>
                  <a:srgbClr val="FF0000"/>
                </a:solidFill>
              </a:rPr>
              <a:t>•</a:t>
            </a:r>
            <a:r>
              <a:rPr lang="ru-RU" sz="1400" dirty="0" smtClean="0"/>
              <a:t> Цанги/оправки/тумбы/хон головы;</a:t>
            </a:r>
          </a:p>
          <a:p>
            <a:pPr algn="just" defTabSz="684000"/>
            <a:r>
              <a:rPr lang="ru-RU" sz="1400" dirty="0" smtClean="0">
                <a:solidFill>
                  <a:srgbClr val="FF0000"/>
                </a:solidFill>
              </a:rPr>
              <a:t>•</a:t>
            </a:r>
            <a:r>
              <a:rPr lang="ru-RU" sz="1400" dirty="0" smtClean="0"/>
              <a:t> Кулачки/;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подкулачники/ патроны/ втулки/поводки/приспособления сверлильные/приспособления фрезерные;/ ковочные вырубные , закалочные штампы и др. в том числе по специальному заказу ( по КД заказчика)</a:t>
            </a:r>
          </a:p>
        </p:txBody>
      </p:sp>
      <p:pic>
        <p:nvPicPr>
          <p:cNvPr id="1026" name="Picture 2" descr="D:\Реклама МЗШ\Фото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1643074" cy="15191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3" descr="D:\Реклама МЗШ\Фото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8" y="1092184"/>
            <a:ext cx="1641600" cy="14988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28" name="Picture 4" descr="D:\Реклама МЗШ\Фото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13270"/>
            <a:ext cx="1635971" cy="14880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098" name="Picture 2" descr="ÐÐ°ÑÑÐ¸Ð½ÐºÐ¸ Ð¿Ð¾ Ð·Ð°Ð¿ÑÐ¾ÑÑ Ð¾Ð¿ÑÐ°Ð²ÐºÐ¸ ÑÐ¾ÑÐ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142984"/>
            <a:ext cx="1643074" cy="1500198"/>
          </a:xfrm>
          <a:prstGeom prst="rect">
            <a:avLst/>
          </a:prstGeom>
          <a:noFill/>
        </p:spPr>
      </p:pic>
      <p:pic>
        <p:nvPicPr>
          <p:cNvPr id="4100" name="Picture 4" descr="ÐÐ°ÑÑÐ¸Ð½ÐºÐ¸ Ð¿Ð¾ Ð·Ð°Ð¿ÑÐ¾ÑÑ ÑÐ°Ð½Ð³Ð¸ ÑÐ¾ÑÐ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786058"/>
            <a:ext cx="1643074" cy="1571636"/>
          </a:xfrm>
          <a:prstGeom prst="rect">
            <a:avLst/>
          </a:prstGeom>
          <a:noFill/>
        </p:spPr>
      </p:pic>
      <p:pic>
        <p:nvPicPr>
          <p:cNvPr id="2" name="Picture 2" descr="ÐÐ°ÑÑÐ¸Ð½ÐºÐ¸ Ð¿Ð¾ Ð·Ð°Ð¿ÑÐ¾ÑÑ ÐºÐ¾Ð½ÑÑÐ¾Ð»ÑÐ½ÑÐµ Ð¿ÑÐ¸ÑÐ¿Ð¾ÑÐ¾Ð±Ð»ÐµÐ½Ð¸Ñ ÑÐ¾ÑÐ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1" y="4500570"/>
            <a:ext cx="1643074" cy="1523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3" y="2857496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• </a:t>
            </a:r>
            <a:r>
              <a:rPr lang="ru-RU" sz="1600" dirty="0" smtClean="0"/>
              <a:t>Штампы молотовые для молотов с массой подвижных частей 1600,2500 и 4000кг. Штампы одноручьёвые и много ручьёвые. </a:t>
            </a:r>
          </a:p>
          <a:p>
            <a:pPr algn="just"/>
            <a:r>
              <a:rPr lang="ru-RU" sz="1600" dirty="0" smtClean="0"/>
              <a:t>Точность предварительных и окончательных ручьёв по 12 квалитету.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500042"/>
            <a:ext cx="6215106" cy="64294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dirty="0" smtClean="0"/>
              <a:t>ИГОТОВЛЕНИЕ   ШТАМПОВ МОЛОТОВЫХ И ШТАМПОВ ДЛЯ ГОРЯЧЕЙ ШТАМПОВКИ</a:t>
            </a:r>
            <a:endParaRPr lang="ru-RU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pic>
        <p:nvPicPr>
          <p:cNvPr id="3074" name="Picture 2" descr="D:\Реклама МЗШ\Фото\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500330" cy="1106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D:\Реклама МЗШ\Фото\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37" y="2494470"/>
            <a:ext cx="2250804" cy="17556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3" descr="D:\Реклама МЗШ\Фото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429132"/>
            <a:ext cx="2071702" cy="14870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428992" y="1071546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Изготовление ковочных вырубных штампов, закалочных штампов и др. В том числе по специальному заказу(по КД заказчика) 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•</a:t>
            </a:r>
            <a:r>
              <a:rPr lang="ru-RU" sz="1600" dirty="0" smtClean="0"/>
              <a:t> Для изготовления штампов для горячей штамповки мы используем стали марок 5ХНМ и 4Х5МФС ,что делает возможным получение </a:t>
            </a:r>
            <a:r>
              <a:rPr lang="ru-RU" sz="1600" dirty="0" err="1" smtClean="0"/>
              <a:t>высокойударной</a:t>
            </a:r>
            <a:r>
              <a:rPr lang="ru-RU" sz="1600" dirty="0" smtClean="0"/>
              <a:t> вязкости и </a:t>
            </a:r>
            <a:r>
              <a:rPr lang="ru-RU" sz="1600" dirty="0" err="1" smtClean="0"/>
              <a:t>прокаливаемости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" name="Picture 2" descr="ÐÐ°ÑÑÐ¸Ð½ÐºÐ¸ Ð¿Ð¾ Ð·Ð°Ð¿ÑÐ¾ÑÑ ÑÑÐ°Ð¼Ð¿Ñ Ð´Ð»Ñ Ð³Ð¾ÑÑÑÐµÐ¹ ÑÑÐ°Ð¼Ð¿Ð¾Ð²ÐºÐ¸ ÑÐ¾ÑÐ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214423"/>
            <a:ext cx="2500329" cy="1143007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ÑÑÐ°Ð¼Ð¿Ñ Ð¼Ð¾Ð»Ð¾ÑÐ¾Ð²ÑÐµ ÑÐ¾ÑÐ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500306"/>
            <a:ext cx="2195510" cy="1790701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ÑÑÐ°Ð¼Ð¿Ñ Ð¼Ð¾Ð»Ð¾ÑÐ¾Ð²ÑÐµ ÑÐ¾ÑÐ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4429132"/>
            <a:ext cx="2062164" cy="15382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1F497D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ля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005"/>
            <a:ext cx="1214446" cy="7722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8993" y="40719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64291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428604"/>
            <a:ext cx="6286544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Прайс</a:t>
            </a:r>
            <a:r>
              <a:rPr lang="ru-RU" dirty="0" smtClean="0"/>
              <a:t>  лист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215082"/>
            <a:ext cx="7858180" cy="2857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МИНСКИЙ ЗАВОД ШЕСТЕРЕН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293429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•</a:t>
            </a:r>
            <a:endParaRPr lang="ru-RU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Резьба (М)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(мм)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000108"/>
          <a:ext cx="8286808" cy="5257824"/>
        </p:xfrm>
        <a:graphic>
          <a:graphicData uri="http://schemas.openxmlformats.org/drawingml/2006/table">
            <a:tbl>
              <a:tblPr/>
              <a:tblGrid>
                <a:gridCol w="393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Параметр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Пробки резьбовые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со вставками с полным профилем резьбы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Резьба (М)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Пробки резьбовые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со вставками с укороченным профилем резьбы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Резьба (М)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Пробки резьбовые цельные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с полным профилем резьбы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Резьба (М)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Пробки резьбовые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цельные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с укороченным профилем резьбы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Резьба (М)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Пробки листовые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двусторонние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Пробки проходные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шпоночные диаметром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Пробки непроходные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неполные диаметром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Калибр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для контроля симметричности шпоночного паза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Пробки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двусторонние цельные  (гладкие)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Калибры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канавочные для размеров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Калибры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пазовые шлицевые и шпоночные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Калибр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шлицевый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листовые односторонние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Длина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листовые двусторонние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Длина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двусторонние для контроля толщины зубьев шлицевых валов с прямобочным профилем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Толщина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листовые (для наружного диаметра)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листовые (для наружного диаметра) с пластинками из твердого сплава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Скобы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регулируемые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Кольца контрольные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Диаметр (мм)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    140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3604</TotalTime>
  <Words>1148</Words>
  <Application>Microsoft Office PowerPoint</Application>
  <PresentationFormat>Экран (4:3)</PresentationFormat>
  <Paragraphs>361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МИНСКИЙ ЗАВОД ШЕСТЕРЕН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Maxim</cp:lastModifiedBy>
  <cp:revision>314</cp:revision>
  <dcterms:created xsi:type="dcterms:W3CDTF">2013-12-05T08:00:13Z</dcterms:created>
  <dcterms:modified xsi:type="dcterms:W3CDTF">2020-11-17T10:33:39Z</dcterms:modified>
</cp:coreProperties>
</file>